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RAPID one-pager: 13 roles across 33 brief sections and 6 gates, plus the gate decision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85800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68680" y="12344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9D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APP  ·  PDLC PLAYBOOK  ·  RAPID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8680" y="178308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RAPID Framework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868680" y="292608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CEB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does what for every brief section and stage gate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4206240"/>
            <a:ext cx="9509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CEB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letter per role per deliverable, so decisions never stall waiting for a consensus. The Product Leader decides every item and every gate; everyone else recommends, agrees, performs or inputs. All 39 tables are copied exactly from the Master Product Brief.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5806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9D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Version 2026-10-23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RAPID FRAMEWORK  ·  CANONICAL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457200" y="5486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does what for every brief section and stage gate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161288"/>
            <a:ext cx="11277295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62495" y="6473952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RAPID Framework CANONICAL  ·  v2026-10-23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68735" y="6473952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979615" y="1197864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 </a:t>
            </a:r>
            <a:r>
              <a:rPr lang="en-US" sz="9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   </a:t>
            </a:r>
            <a:r>
              <a:rPr lang="en-US" sz="9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</a:t>
            </a:r>
            <a:r>
              <a:rPr lang="en-US" sz="9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  </a:t>
            </a:r>
            <a:r>
              <a:rPr lang="en-US" sz="9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 </a:t>
            </a:r>
            <a:r>
              <a:rPr lang="en-US" sz="9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   </a:t>
            </a:r>
            <a:r>
              <a:rPr lang="en-US" sz="9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</a:t>
            </a:r>
            <a:r>
              <a:rPr lang="en-US" sz="9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   </a:t>
            </a:r>
            <a:r>
              <a:rPr lang="en-US" sz="9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 </a:t>
            </a:r>
            <a:r>
              <a:rPr lang="en-US" sz="9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   </a:t>
            </a:r>
            <a:r>
              <a:rPr lang="en-US" sz="900" b="1" dirty="0">
                <a:solidFill>
                  <a:srgbClr val="A0A4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-- </a:t>
            </a:r>
            <a:r>
              <a:rPr lang="en-US" sz="9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involved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26464"/>
          <a:ext cx="11277295" cy="914400"/>
        </p:xfrm>
        <a:graphic>
          <a:graphicData uri="http://schemas.openxmlformats.org/drawingml/2006/table">
            <a:tbl>
              <a:tblPr/>
              <a:tblGrid>
                <a:gridCol w="868680"/>
                <a:gridCol w="3063240"/>
                <a:gridCol w="565029"/>
                <a:gridCol w="565029"/>
                <a:gridCol w="565029"/>
                <a:gridCol w="565029"/>
                <a:gridCol w="565029"/>
                <a:gridCol w="565029"/>
                <a:gridCol w="565029"/>
                <a:gridCol w="565029"/>
                <a:gridCol w="565029"/>
                <a:gridCol w="565029"/>
                <a:gridCol w="565029"/>
                <a:gridCol w="565029"/>
                <a:gridCol w="565029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Step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Brief section or gate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VP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AVP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Leader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Manager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Designer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Content Designer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BI Lead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 Lead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Agile Coach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Research Lead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Legal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Compliance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Finance</a:t>
                      </a:r>
                      <a:endParaRPr lang="en-US" sz="7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</a:tr>
              <a:tr h="113386">
                <a:tc rowSpan="7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  </a:t>
                      </a:r>
                      <a:r>
                        <a:rPr lang="en-US" sz="8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FRAME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1.1  WHO — WHAT — WHY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1.2  Product Vision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1.3  Business Case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1.4  Measurement Plan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1.5  Stakeholder Map (RAPID)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1.6  DVQE — Desirability, Viability, Quality &amp; Executability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Gate G1 · Problem Approved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rowSpan="8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  </a:t>
                      </a:r>
                      <a:r>
                        <a:rPr lang="en-US" sz="8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DISCOVER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2.1  Press Release (PRFAQ)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2.2  Customer Quote &amp; Getting Started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2.3  External FAQ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2.4  Internal FAQ — Required Fields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2.5  Customer Archetype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2.6  Customer Journey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2.7  DVQE — Desirability, Viability, Quality &amp; Executability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Gate G2 · PRFAQ Approved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rowSpan="6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  </a:t>
                      </a:r>
                      <a:r>
                        <a:rPr lang="en-US" sz="8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3.1  Insight Statements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3.2  Solution Intent and Validation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3.3  Capability Map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3.4  Boundaries &amp; Constraints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3.5  AI Evaluation  (Conditional)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Gate G3 · Build Ready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RAI*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RAI*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rowSpan="6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  </a:t>
                      </a:r>
                      <a:r>
                        <a:rPr lang="en-US" sz="8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4.1  Roadmap Definitions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4.2  Roadmap Template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4.3  Backlog Hierarchy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4.4  Backlog Hygiene Standards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4.5  Handoff to Jira / ADO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Gate G4 · Product Approved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rowSpan="7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  </a:t>
                      </a:r>
                      <a:r>
                        <a:rPr lang="en-US" sz="8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LAUNCH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5.0  Legal &amp; Compliance Review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5.1  Agile Delivery (2-week sprints)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5.2  Test Plan + Accessibility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5.3  Go / No-Go Criteria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5.4  Deploy + Rollback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5.5  Day-1 Enablement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Gate G5 · Ship Ready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A0A49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--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2"/>
                    </a:solidFill>
                  </a:tcPr>
                </a:tc>
              </a:tr>
              <a:tr h="113386">
                <a:tc rowSpan="5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  </a:t>
                      </a:r>
                      <a:r>
                        <a:rPr lang="en-US" sz="8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6.1  KPI Tracking — activate the measurement plan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6.2  Drift, Feedback Loop &amp; Data Flywheel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6.3  Post-Launch Evaluation (90-Day)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6.4  Scale / Fix / Sunset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386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75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Gate G6 · Scale or Sunset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RAID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RPI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BC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RAI</a:t>
                      </a:r>
                      <a:endParaRPr lang="en-US" sz="7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36576" marR="36576" marT="0" marB="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457200" y="6181344"/>
            <a:ext cx="10058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PDLC_Product_Brief_Template_CANONICAL_v2026-10-23, all 39 RAPID tables (33 sections + 6 gates), copied exactly.  * Legal and Compliance agree at G3 only when the AI Risk Tier is Assistive or higher.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RAPID FRAMEWORK  ·  GATE DECISION RIGHTS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457200" y="5486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Product Leader decides every gate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161288"/>
            <a:ext cx="11277295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62495" y="6473952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RAPID Framework CANONICAL  ·  v2026-10-23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68735" y="6473952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 is reserved for the Product Leader on every item and every gate. Agree is a required signature: withholding it blocks the decision. Everyone else recommends, performs or inputs.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2011680"/>
            <a:ext cx="3576218" cy="173736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2011680"/>
            <a:ext cx="73152" cy="173736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2176272"/>
            <a:ext cx="321045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G1 · Problem Approved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of Step 1  ·  FRAME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6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Leader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VP + Product AVP + Finance + Research Lead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07738" y="2011680"/>
            <a:ext cx="3576218" cy="173736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07738" y="2011680"/>
            <a:ext cx="73152" cy="173736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36338" y="2176272"/>
            <a:ext cx="321045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G2 · PRFAQ Approved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of Step 2  ·  DISCOVER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6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Leader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Legal + Compliance + Research Lead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58277" y="2011680"/>
            <a:ext cx="3576218" cy="173736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58277" y="2011680"/>
            <a:ext cx="73152" cy="173736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86877" y="2176272"/>
            <a:ext cx="321045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G3 · Build Ready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of Step 3  ·  DESIGN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6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Leader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Lead + Tech Lead + Agile Coach (+ Legal + Compliance when AI Risk Tier ≥ Assistive)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57200" y="4023360"/>
            <a:ext cx="3576218" cy="173736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4023360"/>
            <a:ext cx="73152" cy="173736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4187952"/>
            <a:ext cx="321045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G4 · Product Approved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of Step 4  ·  READY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6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Leader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 Lead + Agile Coach + Research Lead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4307738" y="4023360"/>
            <a:ext cx="3576218" cy="173736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307738" y="4023360"/>
            <a:ext cx="73152" cy="173736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36338" y="4187952"/>
            <a:ext cx="321045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G5 · Ship Ready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of Step 5  ·  LAUNCH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6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Leader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 Lead + Agile Coach + Legal + Compliance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8158277" y="4023360"/>
            <a:ext cx="3576218" cy="1737360"/>
          </a:xfrm>
          <a:prstGeom prst="rect">
            <a:avLst/>
          </a:prstGeom>
          <a:solidFill>
            <a:srgbClr val="F3F8EE"/>
          </a:solidFill>
          <a:ln w="9525">
            <a:solidFill>
              <a:srgbClr val="D5E3C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58277" y="4023360"/>
            <a:ext cx="73152" cy="173736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6877" y="4187952"/>
            <a:ext cx="321045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G6 · Scale or Sunset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of Step 6  ·  ASSESS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6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Leader</a:t>
            </a:r>
            <a:endParaRPr lang="en-US" sz="12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Agree: </a:t>
            </a:r>
            <a:r>
              <a:rPr lang="en-US" sz="125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VP + Product AVP + BI Lead + Finance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57200" y="6199632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Legal and Compliance agree at G3 only when the AI Risk Tier is Assistive or higher.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F2A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85800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68680" y="14630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9D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DECIDER PER GATE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8680" y="1965960"/>
            <a:ext cx="10241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Product Leader decides. Agreers sign. Everyone else recommends, performs or inputs — and nothing waits on a consensus.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68680" y="56235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CEB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Questions: pdlc.app/playbook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PDLC App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PDLC RAPID Framework CANONICAL v2026-10-23</dc:title>
  <dc:subject>PptxGenJS Presentation</dc:subject>
  <dc:creator>PDLC App</dc:creator>
  <cp:lastModifiedBy>PDLC App</cp:lastModifiedBy>
  <cp:revision>1</cp:revision>
  <dcterms:created xsi:type="dcterms:W3CDTF">2026-10-19T17:07:57Z</dcterms:created>
  <dcterms:modified xsi:type="dcterms:W3CDTF">2026-10-19T17:07:57Z</dcterms:modified>
</cp:coreProperties>
</file>