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runbook for completing the Master Product Brief with the Copilot harness. Everything Copilot needs is inside the brief with harness; this deck walks the same five steps.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2A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5BA908"/>
          </a:solidFill>
          <a:ln w="12700">
            <a:solidFill>
              <a:srgbClr val="5BA90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91440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A9D4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PDLC APP  ·  PDLC PLAYBOOK  ·  COPILOT HARNESS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132588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Harness Runbook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640080" y="219456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DCEBC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Complete the Master Product Brief with Copilot in Word for the web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3154680"/>
            <a:ext cx="7132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DCEBC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AI-assisted, human-governed. Copilot drafts and challenges but never decides: the product team verifies every fact, and the named approvers decide, sign and advance each gate.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40080" y="43434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9D4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Version 2026-10-23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5BA9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IT IS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5029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Three prompts, two Copilot roles, one document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69848"/>
            <a:ext cx="8229600" cy="0"/>
          </a:xfrm>
          <a:prstGeom prst="line">
            <a:avLst/>
          </a:prstGeom>
          <a:noFill/>
          <a:ln w="12700">
            <a:solidFill>
              <a:srgbClr val="A9D46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0" y="4828032"/>
            <a:ext cx="3291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PDLC Harness Runbook CANONICAL  ·  v2026-10-23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366760" y="4828032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457200" y="1188720"/>
            <a:ext cx="8229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Product Development Life Cycle (PDLC) is an AI-native product operating model that enables teams to translate well-framed customer needs and problem statements into measurement outcomes through a standardized process, artifact, and platform. The PDLC enables teams to improve prioritization, standardization, quality, and speed to market of new product releases.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57200" y="2194560"/>
            <a:ext cx="2606040" cy="1554480"/>
          </a:xfrm>
          <a:prstGeom prst="rect">
            <a:avLst/>
          </a:prstGeom>
          <a:solidFill>
            <a:srgbClr val="F3F8EE"/>
          </a:solidFill>
          <a:ln w="9525">
            <a:solidFill>
              <a:srgbClr val="D5E3C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21792" y="228600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Author  ·  Prompts 1 and 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21792" y="2633472"/>
            <a:ext cx="22860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Drafts every section from your sources only, one edit per section. Unknowns become [GAP: what · who]; inferences are marked [ASSUMPTION]. Draft A stops if FRAME fails a five-line check.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246120" y="2194560"/>
            <a:ext cx="2606040" cy="1554480"/>
          </a:xfrm>
          <a:prstGeom prst="rect">
            <a:avLst/>
          </a:prstGeom>
          <a:solidFill>
            <a:srgbClr val="F3F8EE"/>
          </a:solidFill>
          <a:ln w="9525">
            <a:solidFill>
              <a:srgbClr val="D5E3C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410712" y="228600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Reviewer  ·  Prompt 3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410712" y="2633472"/>
            <a:ext cx="22860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Attacks the whole brief once, section against source and section against section. Ranks findings FATAL, STRUCTURAL or FIXABLE and logs them in Appendix C in blocks of rows.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035040" y="2194560"/>
            <a:ext cx="2606040" cy="1554480"/>
          </a:xfrm>
          <a:prstGeom prst="rect">
            <a:avLst/>
          </a:prstGeom>
          <a:solidFill>
            <a:srgbClr val="F3F8EE"/>
          </a:solidFill>
          <a:ln w="9525">
            <a:solidFill>
              <a:srgbClr val="D5E3C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199632" y="228600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Gate review  ·  Prompt 3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199632" y="2633472"/>
            <a:ext cx="22860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Checks all six gates against their approval checklists and writes the six readouts in one edit: VERDICT, FATAL, STRUCTURAL, FIXABLE and more.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457200" y="3931920"/>
            <a:ext cx="82296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A9D46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21792" y="3959352"/>
            <a:ext cx="79095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Stays human. </a:t>
            </a:r>
            <a:r>
              <a:rPr lang="en-US" sz="12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Project Identity, verifying every fact, ticking gate checklists, signing, setting OUTCOME, accepting a gap, and entering items in Jira Align or ADO.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5BA9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PDLC PLAYBOOK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5029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Seven files, one playbook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69848"/>
            <a:ext cx="8229600" cy="0"/>
          </a:xfrm>
          <a:prstGeom prst="line">
            <a:avLst/>
          </a:prstGeom>
          <a:noFill/>
          <a:ln w="12700">
            <a:solidFill>
              <a:srgbClr val="A9D46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0" y="4828032"/>
            <a:ext cx="3291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PDLC Harness Runbook CANONICAL  ·  v2026-10-23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366760" y="4828032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457200" y="1207008"/>
            <a:ext cx="8229600" cy="438912"/>
          </a:xfrm>
          <a:prstGeom prst="rect">
            <a:avLst/>
          </a:prstGeom>
          <a:solidFill>
            <a:srgbClr val="FFFFFF"/>
          </a:solidFill>
          <a:ln w="9525">
            <a:solidFill>
              <a:srgbClr val="D5E3C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66928" y="1207008"/>
            <a:ext cx="320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BA9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914400" y="1243584"/>
            <a:ext cx="3383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6-Step Process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14400" y="1444752"/>
            <a:ext cx="3474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E6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PDLC_6-Step_Process_CANONICAL_v2026-10-23.pptx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4480560" y="1207008"/>
            <a:ext cx="4114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Six steps, six gates and brief sections on one page.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1700784"/>
            <a:ext cx="8229600" cy="438912"/>
          </a:xfrm>
          <a:prstGeom prst="rect">
            <a:avLst/>
          </a:prstGeom>
          <a:solidFill>
            <a:srgbClr val="FFFFFF"/>
          </a:solidFill>
          <a:ln w="9525">
            <a:solidFill>
              <a:srgbClr val="D5E3C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66928" y="1700784"/>
            <a:ext cx="320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BA9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914400" y="1737360"/>
            <a:ext cx="3383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RAPID Framework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914400" y="1938528"/>
            <a:ext cx="3474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E6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PDLC_RAPID_Framework_CANONICAL_v2026-10-23.pptx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4480560" y="1700784"/>
            <a:ext cx="4114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Who does what for every brief section and gate.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457200" y="2194560"/>
            <a:ext cx="8229600" cy="438912"/>
          </a:xfrm>
          <a:prstGeom prst="rect">
            <a:avLst/>
          </a:prstGeom>
          <a:solidFill>
            <a:srgbClr val="FFFFFF"/>
          </a:solidFill>
          <a:ln w="9525">
            <a:solidFill>
              <a:srgbClr val="D5E3C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66928" y="2194560"/>
            <a:ext cx="320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BA9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914400" y="2231136"/>
            <a:ext cx="3383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 Brief Template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914400" y="2432304"/>
            <a:ext cx="3474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E6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PDLC_Product_Brief_Template_CANONICAL_v2026-10-23.docx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4480560" y="2194560"/>
            <a:ext cx="4114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harness. Fill by hand, or share a clean copy for review.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57200" y="2688336"/>
            <a:ext cx="8229600" cy="438912"/>
          </a:xfrm>
          <a:prstGeom prst="rect">
            <a:avLst/>
          </a:prstGeom>
          <a:solidFill>
            <a:srgbClr val="F3F8EE"/>
          </a:solidFill>
          <a:ln w="9525">
            <a:solidFill>
              <a:srgbClr val="D5E3C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66928" y="2688336"/>
            <a:ext cx="320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BA9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914400" y="2724912"/>
            <a:ext cx="3383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 Brief Harness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914400" y="2926080"/>
            <a:ext cx="3474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E6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PDLC_Product_Brief_Harness_CANONICAL_v2026-10-23.docx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4480560" y="2688336"/>
            <a:ext cx="4114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working file. Start here, Prompts 1 to 3, review log and rules are inside.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457200" y="3182112"/>
            <a:ext cx="8229600" cy="438912"/>
          </a:xfrm>
          <a:prstGeom prst="rect">
            <a:avLst/>
          </a:prstGeom>
          <a:solidFill>
            <a:srgbClr val="FFFFFF"/>
          </a:solidFill>
          <a:ln w="9525">
            <a:solidFill>
              <a:srgbClr val="D5E3C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66928" y="3182112"/>
            <a:ext cx="320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BA9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914400" y="3218688"/>
            <a:ext cx="3383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Harness Runbook (Word)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914400" y="3419856"/>
            <a:ext cx="3474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E6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PDLC_Harness_Runbook_CANONICAL_v2026-10-23.docx</a:t>
            </a:r>
            <a:endParaRPr lang="en-US" sz="850" dirty="0"/>
          </a:p>
        </p:txBody>
      </p:sp>
      <p:sp>
        <p:nvSpPr>
          <p:cNvPr id="31" name="Text 29"/>
          <p:cNvSpPr/>
          <p:nvPr/>
        </p:nvSpPr>
        <p:spPr>
          <a:xfrm>
            <a:off x="4480560" y="3182112"/>
            <a:ext cx="4114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Click-by-click steps, gates and help.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57200" y="3675888"/>
            <a:ext cx="8229600" cy="438912"/>
          </a:xfrm>
          <a:prstGeom prst="rect">
            <a:avLst/>
          </a:prstGeom>
          <a:solidFill>
            <a:srgbClr val="FFFFFF"/>
          </a:solidFill>
          <a:ln w="9525">
            <a:solidFill>
              <a:srgbClr val="D5E3C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66928" y="3675888"/>
            <a:ext cx="320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BA9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914400" y="3712464"/>
            <a:ext cx="3383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Harness Runbook (PowerPoint)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914400" y="3913632"/>
            <a:ext cx="3474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E6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PDLC_Harness_Runbook_CANONICAL_v2026-10-23.pptx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4480560" y="3675888"/>
            <a:ext cx="4114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This deck. For team walkthroughs and training.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457200" y="4169664"/>
            <a:ext cx="8229600" cy="438912"/>
          </a:xfrm>
          <a:prstGeom prst="rect">
            <a:avLst/>
          </a:prstGeom>
          <a:solidFill>
            <a:srgbClr val="FFFFFF"/>
          </a:solidFill>
          <a:ln w="9525">
            <a:solidFill>
              <a:srgbClr val="D5E3C8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66928" y="4169664"/>
            <a:ext cx="320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BA9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</a:t>
            </a:r>
            <a:endParaRPr lang="en-US" sz="1400" dirty="0"/>
          </a:p>
        </p:txBody>
      </p:sp>
      <p:sp>
        <p:nvSpPr>
          <p:cNvPr id="39" name="Text 37"/>
          <p:cNvSpPr/>
          <p:nvPr/>
        </p:nvSpPr>
        <p:spPr>
          <a:xfrm>
            <a:off x="914400" y="4206240"/>
            <a:ext cx="3383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Harness Prompt Book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914400" y="4407408"/>
            <a:ext cx="3474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E6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PDLC_Harness_Prompt_Book_CANONICAL_v2026-10-23.docx</a:t>
            </a:r>
            <a:endParaRPr lang="en-US" sz="850" dirty="0"/>
          </a:p>
        </p:txBody>
      </p:sp>
      <p:sp>
        <p:nvSpPr>
          <p:cNvPr id="41" name="Text 39"/>
          <p:cNvSpPr/>
          <p:nvPr/>
        </p:nvSpPr>
        <p:spPr>
          <a:xfrm>
            <a:off x="4480560" y="4169664"/>
            <a:ext cx="4114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prompt and rule Copilot uses, one per page.</a:t>
            </a:r>
            <a:endParaRPr lang="en-US" sz="1100" dirty="0"/>
          </a:p>
        </p:txBody>
      </p:sp>
      <p:sp>
        <p:nvSpPr>
          <p:cNvPr id="42" name="Text 40"/>
          <p:cNvSpPr/>
          <p:nvPr/>
        </p:nvSpPr>
        <p:spPr>
          <a:xfrm>
            <a:off x="457200" y="4690872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E6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All seven ship together as PDLC_Playbook_CANONICAL_v2026-10-23.zip.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5BA9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RUN AT A GLANCE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5029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Five steps, in order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69848"/>
            <a:ext cx="8229600" cy="0"/>
          </a:xfrm>
          <a:prstGeom prst="line">
            <a:avLst/>
          </a:prstGeom>
          <a:noFill/>
          <a:ln w="12700">
            <a:solidFill>
              <a:srgbClr val="A9D46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0" y="4828032"/>
            <a:ext cx="3291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PDLC Harness Runbook CANONICAL  ·  v2026-10-23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366760" y="4828032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457200" y="1325880"/>
            <a:ext cx="1536192" cy="2331720"/>
          </a:xfrm>
          <a:prstGeom prst="rect">
            <a:avLst/>
          </a:prstGeom>
          <a:solidFill>
            <a:srgbClr val="FFFFFF"/>
          </a:solidFill>
          <a:ln w="9525">
            <a:solidFill>
              <a:srgbClr val="D5E3C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94360" y="141732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5BA9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594360" y="1901952"/>
            <a:ext cx="12984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Before you start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94360" y="2377440"/>
            <a:ext cx="129844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Copy the Product Brief Harness, complete Project Identity, open Copilot in Allow editing, gather sources.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2130552" y="1325880"/>
            <a:ext cx="1536192" cy="2331720"/>
          </a:xfrm>
          <a:prstGeom prst="rect">
            <a:avLst/>
          </a:prstGeom>
          <a:solidFill>
            <a:srgbClr val="FFFFFF"/>
          </a:solidFill>
          <a:ln w="9525">
            <a:solidFill>
              <a:srgbClr val="D5E3C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267712" y="141732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5BA9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2267712" y="1901952"/>
            <a:ext cx="12984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 Pack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2267712" y="2377440"/>
            <a:ext cx="129844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Only if you have no sources: Prompts A and B in Copilot Chat.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3803904" y="1325880"/>
            <a:ext cx="1536192" cy="2331720"/>
          </a:xfrm>
          <a:prstGeom prst="rect">
            <a:avLst/>
          </a:prstGeom>
          <a:solidFill>
            <a:srgbClr val="F3F8EE"/>
          </a:solidFill>
          <a:ln w="9525">
            <a:solidFill>
              <a:srgbClr val="D5E3C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941064" y="141732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5BA9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600" dirty="0"/>
          </a:p>
        </p:txBody>
      </p:sp>
      <p:sp>
        <p:nvSpPr>
          <p:cNvPr id="17" name="Text 15"/>
          <p:cNvSpPr/>
          <p:nvPr/>
        </p:nvSpPr>
        <p:spPr>
          <a:xfrm>
            <a:off x="3941064" y="1901952"/>
            <a:ext cx="12984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Run Prompts 1 to 3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941064" y="2377440"/>
            <a:ext cx="129844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Draft A, Draft B, then Review. Pick sources with “/”, wait for each DONE line.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5477256" y="1325880"/>
            <a:ext cx="1536192" cy="2331720"/>
          </a:xfrm>
          <a:prstGeom prst="rect">
            <a:avLst/>
          </a:prstGeom>
          <a:solidFill>
            <a:srgbClr val="FFFFFF"/>
          </a:solidFill>
          <a:ln w="9525">
            <a:solidFill>
              <a:srgbClr val="D5E3C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614416" y="141732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5BA9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2600" dirty="0"/>
          </a:p>
        </p:txBody>
      </p:sp>
      <p:sp>
        <p:nvSpPr>
          <p:cNvPr id="21" name="Text 19"/>
          <p:cNvSpPr/>
          <p:nvPr/>
        </p:nvSpPr>
        <p:spPr>
          <a:xfrm>
            <a:off x="5614416" y="1901952"/>
            <a:ext cx="12984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Tidy up and review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5614416" y="2377440"/>
            <a:ext cx="129844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Prompt 4 only if needed, then check every edit.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7150608" y="1325880"/>
            <a:ext cx="1536192" cy="2331720"/>
          </a:xfrm>
          <a:prstGeom prst="rect">
            <a:avLst/>
          </a:prstGeom>
          <a:solidFill>
            <a:srgbClr val="FFFFFF"/>
          </a:solidFill>
          <a:ln w="9525">
            <a:solidFill>
              <a:srgbClr val="D5E3C8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287768" y="141732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5BA9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2600" dirty="0"/>
          </a:p>
        </p:txBody>
      </p:sp>
      <p:sp>
        <p:nvSpPr>
          <p:cNvPr id="25" name="Text 23"/>
          <p:cNvSpPr/>
          <p:nvPr/>
        </p:nvSpPr>
        <p:spPr>
          <a:xfrm>
            <a:off x="7287768" y="1901952"/>
            <a:ext cx="12984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the loop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7287768" y="2377440"/>
            <a:ext cx="129844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gaps and findings, work the GATE TO-DO, then the gate decides.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457200" y="388620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Each prompt. </a:t>
            </a:r>
            <a:r>
              <a:rPr lang="en-US" sz="12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Copy the prompt from the brief’s Start here (or the Prompt Book), paste it into Copilot, pick sources with “/”, press Enter, wait for the DONE line, then run the next one. Review once, after Prompt 3.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5BA9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 1  ·  ONCE PER BRIEF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5029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Before you start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69848"/>
            <a:ext cx="8229600" cy="0"/>
          </a:xfrm>
          <a:prstGeom prst="line">
            <a:avLst/>
          </a:prstGeom>
          <a:noFill/>
          <a:ln w="12700">
            <a:solidFill>
              <a:srgbClr val="A9D46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0" y="4828032"/>
            <a:ext cx="3291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PDLC Harness Runbook CANONICAL  ·  v2026-10-23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366760" y="4828032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65760" y="1280160"/>
            <a:ext cx="29260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713232" y="1261872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F6B0A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☐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969264" y="1280160"/>
            <a:ext cx="351129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 the PDLC Playbook in SharePoint. It is view only.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713232" y="1883664"/>
            <a:ext cx="3767328" cy="0"/>
          </a:xfrm>
          <a:prstGeom prst="line">
            <a:avLst/>
          </a:prstGeom>
          <a:noFill/>
          <a:ln w="6350">
            <a:solidFill>
              <a:srgbClr val="D5E3C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5760" y="1938528"/>
            <a:ext cx="29260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13232" y="1920240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F6B0A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☐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969264" y="1938528"/>
            <a:ext cx="351129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Select the Product Brief Harness › More (…) › Copy to › My files › Copy here. No Copy to? Download and upload it.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713232" y="2542032"/>
            <a:ext cx="3767328" cy="0"/>
          </a:xfrm>
          <a:prstGeom prst="line">
            <a:avLst/>
          </a:prstGeom>
          <a:noFill/>
          <a:ln w="6350">
            <a:solidFill>
              <a:srgbClr val="D5E3C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65760" y="2596896"/>
            <a:ext cx="29260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13232" y="2578608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F6B0A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☐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969264" y="2596896"/>
            <a:ext cx="351129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Rename your copy PDLC_Product_Brief_[Product]_vYYYY-MM-DD and open it in Word for the web.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713232" y="3200400"/>
            <a:ext cx="3767328" cy="0"/>
          </a:xfrm>
          <a:prstGeom prst="line">
            <a:avLst/>
          </a:prstGeom>
          <a:noFill/>
          <a:ln w="6350">
            <a:solidFill>
              <a:srgbClr val="D5E3C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65760" y="3255264"/>
            <a:ext cx="29260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713232" y="3236976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F6B0A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☐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69264" y="3255264"/>
            <a:ext cx="351129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Complete Project Identity yourself. Copilot reads it but never fills it.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713232" y="3858768"/>
            <a:ext cx="3767328" cy="0"/>
          </a:xfrm>
          <a:prstGeom prst="line">
            <a:avLst/>
          </a:prstGeom>
          <a:noFill/>
          <a:ln w="6350">
            <a:solidFill>
              <a:srgbClr val="D5E3C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65760" y="3913632"/>
            <a:ext cx="29260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713232" y="3895344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F6B0A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☐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969264" y="3913632"/>
            <a:ext cx="351129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Select Review › Track Changes › For Everyone. Copilot cannot switch it on.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713232" y="4517136"/>
            <a:ext cx="3767328" cy="0"/>
          </a:xfrm>
          <a:prstGeom prst="line">
            <a:avLst/>
          </a:prstGeom>
          <a:noFill/>
          <a:ln w="6350">
            <a:solidFill>
              <a:srgbClr val="D5E3C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617720" y="1280160"/>
            <a:ext cx="29260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965192" y="1261872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F6B0A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☐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5221224" y="1280160"/>
            <a:ext cx="346557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Select Home › Copilot, or the round Copilot button at the lower right.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965192" y="1883664"/>
            <a:ext cx="3721608" cy="0"/>
          </a:xfrm>
          <a:prstGeom prst="line">
            <a:avLst/>
          </a:prstGeom>
          <a:noFill/>
          <a:ln w="6350">
            <a:solidFill>
              <a:srgbClr val="D5E3C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17720" y="1938528"/>
            <a:ext cx="29260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4965192" y="1920240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F6B0A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☐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5221224" y="1938528"/>
            <a:ext cx="346557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the Copilot pane dropdown reads Allow editing, not Chat only.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4965192" y="2542032"/>
            <a:ext cx="3721608" cy="0"/>
          </a:xfrm>
          <a:prstGeom prst="line">
            <a:avLst/>
          </a:prstGeom>
          <a:noFill/>
          <a:ln w="6350">
            <a:solidFill>
              <a:srgbClr val="D5E3C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617720" y="2596896"/>
            <a:ext cx="29260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4965192" y="2578608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F6B0A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☐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5221224" y="2596896"/>
            <a:ext cx="346557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Gather three or four focused sources (Copilot Premium limit is four): strategy narrative, Zoom recap, research, email or Teams thread. Not a folder.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4965192" y="3200400"/>
            <a:ext cx="3721608" cy="0"/>
          </a:xfrm>
          <a:prstGeom prst="line">
            <a:avLst/>
          </a:prstGeom>
          <a:noFill/>
          <a:ln w="6350">
            <a:solidFill>
              <a:srgbClr val="D5E3C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617720" y="3255264"/>
            <a:ext cx="29260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4965192" y="3236976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F6B0A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☐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5221224" y="3255264"/>
            <a:ext cx="346557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Save them in your brief’s OneDrive folder and open each once so the Copilot “/” picker finds it.</a:t>
            </a:r>
            <a:endParaRPr lang="en-US" sz="1100" dirty="0"/>
          </a:p>
        </p:txBody>
      </p:sp>
      <p:sp>
        <p:nvSpPr>
          <p:cNvPr id="42" name="Shape 40"/>
          <p:cNvSpPr/>
          <p:nvPr/>
        </p:nvSpPr>
        <p:spPr>
          <a:xfrm>
            <a:off x="4965192" y="3858768"/>
            <a:ext cx="3721608" cy="0"/>
          </a:xfrm>
          <a:prstGeom prst="line">
            <a:avLst/>
          </a:prstGeom>
          <a:noFill/>
          <a:ln w="6350">
            <a:solidFill>
              <a:srgbClr val="D5E3C8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4617720" y="4005072"/>
            <a:ext cx="4069080" cy="640080"/>
          </a:xfrm>
          <a:prstGeom prst="rect">
            <a:avLst/>
          </a:prstGeom>
          <a:solidFill>
            <a:srgbClr val="F3F8EE"/>
          </a:solidFill>
          <a:ln w="9525">
            <a:solidFill>
              <a:srgbClr val="D5E3C8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4754880" y="4023360"/>
            <a:ext cx="38404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sources yet? </a:t>
            </a:r>
            <a:r>
              <a:rPr lang="en-US" sz="11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Build an Internal and an External Source Pack first (Step 2).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5BA9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 2  ·  ONLY IF YOU HAVE NO SOURCES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5029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Build a Source Pack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69848"/>
            <a:ext cx="8229600" cy="0"/>
          </a:xfrm>
          <a:prstGeom prst="line">
            <a:avLst/>
          </a:prstGeom>
          <a:noFill/>
          <a:ln w="12700">
            <a:solidFill>
              <a:srgbClr val="A9D46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0" y="4828032"/>
            <a:ext cx="3291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PDLC Harness Runbook CANONICAL  ·  v2026-10-23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366760" y="4828032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65760" y="1261872"/>
            <a:ext cx="292608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713232" y="1243584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2F6B0A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☐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969264" y="1261872"/>
            <a:ext cx="451713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 to m365.cloud.microsoft/chat and turn Work IQ on (or select the Work tab).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713232" y="1691640"/>
            <a:ext cx="4773168" cy="0"/>
          </a:xfrm>
          <a:prstGeom prst="line">
            <a:avLst/>
          </a:prstGeom>
          <a:noFill/>
          <a:ln w="6350">
            <a:solidFill>
              <a:srgbClr val="D5E3C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5760" y="1746504"/>
            <a:ext cx="292608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713232" y="1728216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2F6B0A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☐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969264" y="1746504"/>
            <a:ext cx="451713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Paste Prompt A, fill the [ ] lines, type “/” to pick people, files or meetings, press Enter.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713232" y="2176272"/>
            <a:ext cx="4773168" cy="0"/>
          </a:xfrm>
          <a:prstGeom prst="line">
            <a:avLst/>
          </a:prstGeom>
          <a:noFill/>
          <a:ln w="6350">
            <a:solidFill>
              <a:srgbClr val="D5E3C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65760" y="2231136"/>
            <a:ext cx="292608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713232" y="2212848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2F6B0A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☐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969264" y="2231136"/>
            <a:ext cx="451713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Wait for INTERNAL SOURCE PACK DONE, then select Copy below the reply.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713232" y="2660904"/>
            <a:ext cx="4773168" cy="0"/>
          </a:xfrm>
          <a:prstGeom prst="line">
            <a:avLst/>
          </a:prstGeom>
          <a:noFill/>
          <a:ln w="6350">
            <a:solidFill>
              <a:srgbClr val="D5E3C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65760" y="2715768"/>
            <a:ext cx="292608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713232" y="2697480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2F6B0A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☐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969264" y="2715768"/>
            <a:ext cx="451713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 OneDrive: Create or upload › Word document. Paste; rename PDLC_Source_Pack_Internal_[Product]_vYYYY-MM-DD.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713232" y="3145536"/>
            <a:ext cx="4773168" cy="0"/>
          </a:xfrm>
          <a:prstGeom prst="line">
            <a:avLst/>
          </a:prstGeom>
          <a:noFill/>
          <a:ln w="6350">
            <a:solidFill>
              <a:srgbClr val="D5E3C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65760" y="3200400"/>
            <a:ext cx="292608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713232" y="3182112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2F6B0A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☐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969264" y="3200400"/>
            <a:ext cx="451713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Select New chat, turn Work IQ off (or Web tab), paste Prompt B, fill the [ ] lines, press Enter.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713232" y="3630168"/>
            <a:ext cx="4773168" cy="0"/>
          </a:xfrm>
          <a:prstGeom prst="line">
            <a:avLst/>
          </a:prstGeom>
          <a:noFill/>
          <a:ln w="6350">
            <a:solidFill>
              <a:srgbClr val="D5E3C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65760" y="3685032"/>
            <a:ext cx="292608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713232" y="3666744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2F6B0A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☐</a:t>
            </a:r>
            <a:endParaRPr lang="en-US" sz="1150" dirty="0"/>
          </a:p>
        </p:txBody>
      </p:sp>
      <p:sp>
        <p:nvSpPr>
          <p:cNvPr id="29" name="Text 27"/>
          <p:cNvSpPr/>
          <p:nvPr/>
        </p:nvSpPr>
        <p:spPr>
          <a:xfrm>
            <a:off x="969264" y="3685032"/>
            <a:ext cx="451713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Wait for EXTERNAL SOURCE PACK DONE; save as PDLC_Source_Pack_External_[Product]_vYYYY-MM-DD.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713232" y="4114800"/>
            <a:ext cx="4773168" cy="0"/>
          </a:xfrm>
          <a:prstGeom prst="line">
            <a:avLst/>
          </a:prstGeom>
          <a:noFill/>
          <a:ln w="6350">
            <a:solidFill>
              <a:srgbClr val="D5E3C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65760" y="4169664"/>
            <a:ext cx="292608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713232" y="4151376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2F6B0A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☐</a:t>
            </a:r>
            <a:endParaRPr lang="en-US" sz="1150" dirty="0"/>
          </a:p>
        </p:txBody>
      </p:sp>
      <p:sp>
        <p:nvSpPr>
          <p:cNvPr id="33" name="Text 31"/>
          <p:cNvSpPr/>
          <p:nvPr/>
        </p:nvSpPr>
        <p:spPr>
          <a:xfrm>
            <a:off x="969264" y="4169664"/>
            <a:ext cx="451713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both packs against the rules below, then open each once so the “/” picker finds it.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713232" y="4599432"/>
            <a:ext cx="4773168" cy="0"/>
          </a:xfrm>
          <a:prstGeom prst="line">
            <a:avLst/>
          </a:prstGeom>
          <a:noFill/>
          <a:ln w="6350">
            <a:solidFill>
              <a:srgbClr val="D5E3C8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5715000" y="1261872"/>
            <a:ext cx="2971800" cy="3383280"/>
          </a:xfrm>
          <a:prstGeom prst="rect">
            <a:avLst/>
          </a:prstGeom>
          <a:solidFill>
            <a:srgbClr val="F3F8EE"/>
          </a:solidFill>
          <a:ln w="9525">
            <a:solidFill>
              <a:srgbClr val="D5E3C8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5870448" y="135331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Rules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5870448" y="1664208"/>
            <a:ext cx="26974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Real sources first. Use Source Packs only when nothing else exists.</a:t>
            </a:r>
            <a:endParaRPr lang="en-US" sz="10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Two packs, two files. Never mix internal and external content.</a:t>
            </a:r>
            <a:endParaRPr lang="en-US" sz="10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External prompt, public terms only. Nothing confidential.</a:t>
            </a:r>
            <a:endParaRPr lang="en-US" sz="10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Spot-check. Open three links per pack; delete any bullet you cannot confirm.</a:t>
            </a:r>
            <a:endParaRPr lang="en-US" sz="10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customer PII. Remove names, IDs, account or personal details.</a:t>
            </a:r>
            <a:endParaRPr lang="en-US" sz="10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Internal wins. When packs disagree, flag the conflict for the owner.</a:t>
            </a:r>
            <a:endParaRPr lang="en-US" sz="10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Gaps stay gaps. Send each [GAP] to its named owner; never guess.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5BA9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 3  ·  THREE PROMPTS, IN ORDER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5029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Run the three prompts to complete your brief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69848"/>
            <a:ext cx="8229600" cy="0"/>
          </a:xfrm>
          <a:prstGeom prst="line">
            <a:avLst/>
          </a:prstGeom>
          <a:noFill/>
          <a:ln w="12700">
            <a:solidFill>
              <a:srgbClr val="A9D46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0" y="4828032"/>
            <a:ext cx="3291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PDLC Harness Runbook CANONICAL  ·  v2026-10-23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366760" y="4828032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65760" y="1261872"/>
            <a:ext cx="2926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713232" y="1243584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F6B0A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☐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969264" y="1261872"/>
            <a:ext cx="77175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Copy Prompt 1, everything inside the prompt box.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713232" y="1572768"/>
            <a:ext cx="7973568" cy="0"/>
          </a:xfrm>
          <a:prstGeom prst="line">
            <a:avLst/>
          </a:prstGeom>
          <a:noFill/>
          <a:ln w="6350">
            <a:solidFill>
              <a:srgbClr val="D5E3C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5760" y="1627632"/>
            <a:ext cx="2926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13232" y="1609344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F6B0A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☐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969264" y="1627632"/>
            <a:ext cx="77175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Click in Describe what you’d like to edit in the Copilot pane; paste (Ctrl+V or Cmd+V).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713232" y="1938528"/>
            <a:ext cx="7973568" cy="0"/>
          </a:xfrm>
          <a:prstGeom prst="line">
            <a:avLst/>
          </a:prstGeom>
          <a:noFill/>
          <a:ln w="6350">
            <a:solidFill>
              <a:srgbClr val="D5E3C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65760" y="1993392"/>
            <a:ext cx="2926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13232" y="1975104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F6B0A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☐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969264" y="1993392"/>
            <a:ext cx="77175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 the SOURCES: line, replace each /[ ] with “/” and a picked source; delete unused ones.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713232" y="2304288"/>
            <a:ext cx="7973568" cy="0"/>
          </a:xfrm>
          <a:prstGeom prst="line">
            <a:avLst/>
          </a:prstGeom>
          <a:noFill/>
          <a:ln w="6350">
            <a:solidFill>
              <a:srgbClr val="D5E3C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65760" y="2359152"/>
            <a:ext cx="2926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713232" y="2340864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F6B0A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☐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69264" y="2359152"/>
            <a:ext cx="77175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Press Enter. Leave the brief alone until Copilot replies.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713232" y="2670048"/>
            <a:ext cx="7973568" cy="0"/>
          </a:xfrm>
          <a:prstGeom prst="line">
            <a:avLst/>
          </a:prstGeom>
          <a:noFill/>
          <a:ln w="6350">
            <a:solidFill>
              <a:srgbClr val="D5E3C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65760" y="2724912"/>
            <a:ext cx="2926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713232" y="2706624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F6B0A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☐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969264" y="2724912"/>
            <a:ext cx="77175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 DRAFT A DONE, read the five FRAME check lines; select Done. On FRAME CHECK FAILED, fix 1.1–1.6, rerun Prompt 1.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713232" y="3035808"/>
            <a:ext cx="7973568" cy="0"/>
          </a:xfrm>
          <a:prstGeom prst="line">
            <a:avLst/>
          </a:prstGeom>
          <a:noFill/>
          <a:ln w="6350">
            <a:solidFill>
              <a:srgbClr val="D5E3C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65760" y="3090672"/>
            <a:ext cx="2926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713232" y="3072384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F6B0A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☐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969264" y="3090672"/>
            <a:ext cx="77175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If a reply ends NEXT: x.x, click in the Copilot box, type CONTINUE, press Enter. Repeat.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713232" y="3401568"/>
            <a:ext cx="7973568" cy="0"/>
          </a:xfrm>
          <a:prstGeom prst="line">
            <a:avLst/>
          </a:prstGeom>
          <a:noFill/>
          <a:ln w="6350">
            <a:solidFill>
              <a:srgbClr val="D5E3C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65760" y="3456432"/>
            <a:ext cx="2926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713232" y="3438144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F6B0A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☐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969264" y="3456432"/>
            <a:ext cx="77175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Run Prompt 2, then Prompt 3 the same way, re-picking sources each time; wait for DRAFT B DONE, then REVIEW DONE.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713232" y="3767328"/>
            <a:ext cx="7973568" cy="0"/>
          </a:xfrm>
          <a:prstGeom prst="line">
            <a:avLst/>
          </a:prstGeom>
          <a:noFill/>
          <a:ln w="6350">
            <a:solidFill>
              <a:srgbClr val="D5E3C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365760" y="3822192"/>
            <a:ext cx="2926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713232" y="3803904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F6B0A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☐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969264" y="3822192"/>
            <a:ext cx="77175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findings by severity and the six verdicts, then review with Step 4. Do not review between prompts.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713232" y="4133088"/>
            <a:ext cx="7973568" cy="0"/>
          </a:xfrm>
          <a:prstGeom prst="line">
            <a:avLst/>
          </a:prstGeom>
          <a:noFill/>
          <a:ln w="6350">
            <a:solidFill>
              <a:srgbClr val="D5E3C8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457200" y="4224528"/>
            <a:ext cx="8229600" cy="512064"/>
          </a:xfrm>
          <a:prstGeom prst="rect">
            <a:avLst/>
          </a:prstGeom>
          <a:solidFill>
            <a:srgbClr val="FFF6DD"/>
          </a:solidFill>
          <a:ln w="9525">
            <a:solidFill>
              <a:srgbClr val="E9D9A6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594360" y="4242816"/>
            <a:ext cx="7955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Important. </a:t>
            </a:r>
            <a:r>
              <a:rPr lang="en-US" sz="105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Always click inside the Copilot box before typing CONTINUE. In testing, a CONTINUE typed while the brief had focus went into the Project Name field.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5BA9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 3  ·  WHAT EACH PROMPT COMPLETES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5029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Two drafts, one review, six gates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69848"/>
            <a:ext cx="8229600" cy="0"/>
          </a:xfrm>
          <a:prstGeom prst="line">
            <a:avLst/>
          </a:prstGeom>
          <a:noFill/>
          <a:ln w="12700">
            <a:solidFill>
              <a:srgbClr val="A9D46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0" y="4828032"/>
            <a:ext cx="3291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PDLC Harness Runbook CANONICAL  ·  v2026-10-23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366760" y="4828032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</a:t>
            </a:r>
            <a:endParaRPr lang="en-US" sz="8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1188720"/>
                <a:gridCol w="3017520"/>
                <a:gridCol w="1371600"/>
                <a:gridCol w="19202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Prompt</a:t>
                      </a:r>
                      <a:endParaRPr lang="en-US" sz="10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PDLC steps</a:t>
                      </a:r>
                      <a:endParaRPr lang="en-US" sz="10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Copilot writes</a:t>
                      </a:r>
                      <a:endParaRPr lang="en-US" sz="10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Stage gates</a:t>
                      </a:r>
                      <a:endParaRPr lang="en-US" sz="10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How it runs</a:t>
                      </a:r>
                      <a:endParaRPr lang="en-US" sz="10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2F6B0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Prompt 1</a:t>
                      </a:r>
                      <a:endParaRPr lang="en-US" sz="9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2F6B0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Draft A</a:t>
                      </a:r>
                      <a:endParaRPr lang="en-US" sz="9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 · FRAME  ·  2 · DISCOVER  ·  3 · DESIGN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Sections 1.1 to 3.5: FRAME 1.1–1.6 (WHO-WHAT-WHY to DVQE) · DISCOVER 2.1–2.7 (PRFAQ to DVQE) · DESIGN 3.1–3.5 (Insights to AI Evaluation)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None yet. G1, G2 and G3 are reviewed by Prompt 3.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Author only. One edit per section. FRAME check after 1.6: five PASS / FAIL lines; two FAILs stop the draft.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2F6B0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Prompt 2</a:t>
                      </a:r>
                      <a:endParaRPr lang="en-US" sz="9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2F6B0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Draft B</a:t>
                      </a:r>
                      <a:endParaRPr lang="en-US" sz="9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4 · READY  ·  5 · LAUNCH  ·  6 · ASSESS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Sections 4.1 to 6.4: READY 4.1–4.5 (Roadmap to Jira / ADO Handoff, plus Appendix A1–A6) · LAUNCH 5.0–5.5 (Legal &amp; Compliance to Day-1 Enablement) · ASSESS 6.1–6.4 (KPIs to Scale / Fix / Sunset)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None yet. G4, G5 and G6 are reviewed by Prompt 3.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Author only. One edit per section, one edit per Appendix A table. Stages not reached = [GAP: stage not reached · owner].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2F6B0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Prompt 3</a:t>
                      </a:r>
                      <a:endParaRPr lang="en-US" sz="9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2F6B0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Review</a:t>
                      </a:r>
                      <a:endParaRPr lang="en-US" sz="9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All six steps, FRAME to ASSESS, sections 1.1 to 6.4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C1 findings table (blocks of up to 20 rows per edit) · C2 readouts for G1 to G6 (one edit) · FIXABLE findings closed in place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G1 · Problem Approved  ·  G2 · PRFAQ Approved  ·  G3 · Build Ready  ·  G4 · Product Approved  ·  G5 · Ship Ready  ·  G6 · Scale or Sunset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Decide: Product Leader at every gate · Agree G1: Product VP + Product AVP + Finance + Research Lead · G2: Legal + Compliance + Research Lead · G3: Research Lead + Tech Lead + Agile Coach (+ Legal + Compliance when AI Risk Tier ≥ Assistive) · G4: Tech Lead + Agile Coach + Research Lead · G5: Tech Lead + Agile Coach + Legal + Compliance · G6: Product VP + Product AVP + BI Lead + Finance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457200" y="416052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Measured 2026-10-19 with pasted sources: about 17 minutes of Copilot time for a full brief (Draft A about 7, Draft B about 5, Review about 5), 197 edits accepted in three Done clicks. Allow 60 to 90 minutes for your own review of the result.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5BA9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 4  ·  AFTER PROMPT 3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5029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Tidy up and check the edits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69848"/>
            <a:ext cx="8229600" cy="0"/>
          </a:xfrm>
          <a:prstGeom prst="line">
            <a:avLst/>
          </a:prstGeom>
          <a:noFill/>
          <a:ln w="12700">
            <a:solidFill>
              <a:srgbClr val="A9D46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0" y="4828032"/>
            <a:ext cx="3291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PDLC Harness Runbook CANONICAL  ·  v2026-10-23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366760" y="4828032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457200" y="1234440"/>
            <a:ext cx="8229600" cy="566928"/>
          </a:xfrm>
          <a:prstGeom prst="rect">
            <a:avLst/>
          </a:prstGeom>
          <a:solidFill>
            <a:srgbClr val="F3F8EE"/>
          </a:solidFill>
          <a:ln w="9525">
            <a:solidFill>
              <a:srgbClr val="D5E3C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94360" y="1252728"/>
            <a:ext cx="7955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Prompt 4, only if needed. </a:t>
            </a:r>
            <a:r>
              <a:rPr lang="en-US" sz="11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 the Adversarial Review Log right after Start here, move every finding written as a paragraph into its own row of the C1 findings table, and every gate readout written outside the C2 table into its gate's C2 row. Do not change anything else.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365760" y="1938528"/>
            <a:ext cx="274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94944" y="1920240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F6B0A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☐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50976" y="1938528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invented facts. </a:t>
            </a:r>
            <a:r>
              <a:rPr lang="en-US" sz="105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number, name, date and $ is in a source; else mark it [GAP].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365760" y="2395728"/>
            <a:ext cx="274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94944" y="2377440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F6B0A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☐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950976" y="2395728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field cited. </a:t>
            </a:r>
            <a:r>
              <a:rPr lang="en-US" sz="105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Each filled field ends with a source name in parentheses.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65760" y="2852928"/>
            <a:ext cx="274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694944" y="2834640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F6B0A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☐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950976" y="2852928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Gaps, not guesses. </a:t>
            </a:r>
            <a:r>
              <a:rPr lang="en-US" sz="105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Unknowns show as yellow [GAP: what · who]. Search [GAP with Ctrl+F.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365760" y="3310128"/>
            <a:ext cx="274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94944" y="3291840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F6B0A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☐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950976" y="3310128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solution in 1.1. WHO, WHAT and WHY describe the problem only.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365760" y="3767328"/>
            <a:ext cx="274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694944" y="3749040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F6B0A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☐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950976" y="3767328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Protected content intact. </a:t>
            </a:r>
            <a:r>
              <a:rPr lang="en-US" sz="105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changes to headings, RAPID, gate tables, TO-DO boxes or Start here.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365760" y="4224528"/>
            <a:ext cx="274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694944" y="4206240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F6B0A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☐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950976" y="4224528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Project Identity untouched. </a:t>
            </a:r>
            <a:r>
              <a:rPr lang="en-US" sz="105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Only your own entries; no Copilot edits.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4617720" y="1938528"/>
            <a:ext cx="274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946904" y="1920240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F6B0A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☐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5202936" y="1938528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log complete. </a:t>
            </a:r>
            <a:r>
              <a:rPr lang="en-US" sz="105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table row per finding and a readout for all six gates.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617720" y="2395728"/>
            <a:ext cx="274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4946904" y="2377440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F6B0A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☐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5202936" y="2395728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Gate readout format. </a:t>
            </a:r>
            <a:r>
              <a:rPr lang="en-US" sz="105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VERDICT, FATAL, STRUCTURAL, FIXABLE, STRONGEST PART and the rest.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4617720" y="2852928"/>
            <a:ext cx="274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4946904" y="2834640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F6B0A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☐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5202936" y="2852928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Adversarial catch. </a:t>
            </a:r>
            <a:r>
              <a:rPr lang="en-US" sz="105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Reviewer flagged at least one problem you had missed, including a cross-section contradiction or an explicit “none found”.</a:t>
            </a:r>
            <a:endParaRPr lang="en-US" sz="1050" dirty="0"/>
          </a:p>
        </p:txBody>
      </p:sp>
      <p:sp>
        <p:nvSpPr>
          <p:cNvPr id="36" name="Text 34"/>
          <p:cNvSpPr/>
          <p:nvPr/>
        </p:nvSpPr>
        <p:spPr>
          <a:xfrm>
            <a:off x="4617720" y="3310128"/>
            <a:ext cx="274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4946904" y="3291840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F6B0A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☐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5202936" y="3310128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FRAME check present. </a:t>
            </a:r>
            <a:r>
              <a:rPr lang="en-US" sz="105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Draft A ended with five PASS / FAIL lines; any FAIL is reflected in the review log.</a:t>
            </a:r>
            <a:endParaRPr lang="en-US" sz="1050" dirty="0"/>
          </a:p>
        </p:txBody>
      </p:sp>
      <p:sp>
        <p:nvSpPr>
          <p:cNvPr id="39" name="Text 37"/>
          <p:cNvSpPr/>
          <p:nvPr/>
        </p:nvSpPr>
        <p:spPr>
          <a:xfrm>
            <a:off x="4617720" y="3767328"/>
            <a:ext cx="274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4946904" y="3749040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F6B0A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☐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5202936" y="3767328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Nothing signed. </a:t>
            </a:r>
            <a:r>
              <a:rPr lang="en-US" sz="105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boxes ticked, no sign-offs and no OUTCOME set by Copilot.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5BA9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 5  ·  BEFORE EACH GATE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5029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the loop, then the gate decides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69848"/>
            <a:ext cx="8229600" cy="0"/>
          </a:xfrm>
          <a:prstGeom prst="line">
            <a:avLst/>
          </a:prstGeom>
          <a:noFill/>
          <a:ln w="12700">
            <a:solidFill>
              <a:srgbClr val="A9D46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0" y="4828032"/>
            <a:ext cx="3291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PDLC Harness Runbook CANONICAL  ·  v2026-10-23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366760" y="4828032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65760" y="1280160"/>
            <a:ext cx="29260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13232" y="1261872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F6B0A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☐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969264" y="1280160"/>
            <a:ext cx="771753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Search [GAP with Ctrl+F. Send each gap to the owner named in it.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713232" y="1682496"/>
            <a:ext cx="7973568" cy="0"/>
          </a:xfrm>
          <a:prstGeom prst="line">
            <a:avLst/>
          </a:prstGeom>
          <a:noFill/>
          <a:ln w="6350">
            <a:solidFill>
              <a:srgbClr val="D5E3C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5760" y="1737360"/>
            <a:ext cx="29260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13232" y="1719072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F6B0A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☐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969264" y="1737360"/>
            <a:ext cx="771753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 the review log, close or accept every Open FATAL and STRUCTURAL row before you book a gate.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713232" y="2139696"/>
            <a:ext cx="7973568" cy="0"/>
          </a:xfrm>
          <a:prstGeom prst="line">
            <a:avLst/>
          </a:prstGeom>
          <a:noFill/>
          <a:ln w="6350">
            <a:solidFill>
              <a:srgbClr val="D5E3C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65760" y="2194560"/>
            <a:ext cx="29260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13232" y="2176272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F6B0A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☐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969264" y="2194560"/>
            <a:ext cx="771753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 each gate, use the green GATE TO-DO box: work BEFORE THE GATE, book the review, then AFTER APPROVAL.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713232" y="2596896"/>
            <a:ext cx="7973568" cy="0"/>
          </a:xfrm>
          <a:prstGeom prst="line">
            <a:avLst/>
          </a:prstGeom>
          <a:noFill/>
          <a:ln w="6350">
            <a:solidFill>
              <a:srgbClr val="D5E3C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65760" y="2651760"/>
            <a:ext cx="29260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13232" y="2633472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F6B0A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☐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969264" y="2651760"/>
            <a:ext cx="771753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Jira Align: Initiative after G1, Capabilities after G3, Features and Stories after G4 (4.5).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713232" y="3054096"/>
            <a:ext cx="7973568" cy="0"/>
          </a:xfrm>
          <a:prstGeom prst="line">
            <a:avLst/>
          </a:prstGeom>
          <a:noFill/>
          <a:ln w="6350">
            <a:solidFill>
              <a:srgbClr val="D5E3C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65760" y="3108960"/>
            <a:ext cx="29260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13232" y="3090672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F6B0A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☐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969264" y="3108960"/>
            <a:ext cx="771753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Accept or reject tracked changes (Review › Accept or Reject) once owners confirm.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713232" y="3511296"/>
            <a:ext cx="7973568" cy="0"/>
          </a:xfrm>
          <a:prstGeom prst="line">
            <a:avLst/>
          </a:prstGeom>
          <a:noFill/>
          <a:ln w="6350">
            <a:solidFill>
              <a:srgbClr val="D5E3C8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57200" y="3794760"/>
            <a:ext cx="8229600" cy="822960"/>
          </a:xfrm>
          <a:prstGeom prst="rect">
            <a:avLst/>
          </a:prstGeom>
          <a:solidFill>
            <a:srgbClr val="F3F8EE"/>
          </a:solidFill>
          <a:ln w="9525">
            <a:solidFill>
              <a:srgbClr val="D5E3C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21792" y="3840480"/>
            <a:ext cx="7909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Green GATE TO-DO boxes. </a:t>
            </a:r>
            <a:r>
              <a:rPr lang="en-US" sz="12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After every gate in the brief: BEFORE THE GATE steps, then AFTER APPROVAL steps, including Jira Align and ADO. Copilot never ticks them, signs or sets OUTCOME.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5BA9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 5  ·  WHO DECIDES AT EACH GATE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5029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Product Leader decides every gate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69848"/>
            <a:ext cx="8229600" cy="0"/>
          </a:xfrm>
          <a:prstGeom prst="line">
            <a:avLst/>
          </a:prstGeom>
          <a:noFill/>
          <a:ln w="12700">
            <a:solidFill>
              <a:srgbClr val="A9D46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0" y="4828032"/>
            <a:ext cx="3291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PDLC Harness Runbook CANONICAL  ·  v2026-10-23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366760" y="4828032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8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2743200"/>
                <a:gridCol w="36576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Gate</a:t>
                      </a:r>
                      <a:endParaRPr lang="en-US" sz="10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Agree</a:t>
                      </a:r>
                      <a:endParaRPr lang="en-US" sz="10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After approval (Jira Align / ADO)</a:t>
                      </a:r>
                      <a:endParaRPr lang="en-US" sz="10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2F6B0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G1 · Problem Approved</a:t>
                      </a:r>
                      <a:endParaRPr lang="en-US" sz="10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Product VP + Product AVP + Finance + Research Lead</a:t>
                      </a:r>
                      <a:endParaRPr lang="en-US" sz="10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Create the Jira Align Initiative (Epic, Portfolio); paste its ID into A1.</a:t>
                      </a:r>
                      <a:endParaRPr lang="en-US" sz="10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2F6B0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G2 · PRFAQ Approved</a:t>
                      </a:r>
                      <a:endParaRPr lang="en-US" sz="10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Legal + Compliance + Research Lead</a:t>
                      </a:r>
                      <a:endParaRPr lang="en-US" sz="10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Link the approved PRFAQ to the Initiative; update its State.</a:t>
                      </a:r>
                      <a:endParaRPr lang="en-US" sz="10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2F6B0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G3 · Build Ready</a:t>
                      </a:r>
                      <a:endParaRPr lang="en-US" sz="10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Research Lead + Tech Lead + Agile Coach (+ Legal + Compliance when AI Risk Tier ≥ Assistive)</a:t>
                      </a:r>
                      <a:endParaRPr lang="en-US" sz="10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Create one Capability per CAP row (3.3); paste IDs into 3.3 and A2.</a:t>
                      </a:r>
                      <a:endParaRPr lang="en-US" sz="10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2F6B0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G4 · Product Approved</a:t>
                      </a:r>
                      <a:endParaRPr lang="en-US" sz="10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Tech Lead + Agile Coach + Research Lead</a:t>
                      </a:r>
                      <a:endParaRPr lang="en-US" sz="10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Move first-PI Features to Ready / Accepted; sprint 1 Stories to the ADO backlog; freeze Appendix A.</a:t>
                      </a:r>
                      <a:endParaRPr lang="en-US" sz="10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2F6B0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G5 · Ship Ready</a:t>
                      </a:r>
                      <a:endParaRPr lang="en-US" sz="10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Tech Lead + Agile Coach + Legal + Compliance</a:t>
                      </a:r>
                      <a:endParaRPr lang="en-US" sz="10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Tag the ADO release; move Features to Done / Accepted; schedule the 30/60/90-day readings.</a:t>
                      </a:r>
                      <a:endParaRPr lang="en-US" sz="10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2F6B0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G6 · Scale or Sunset</a:t>
                      </a:r>
                      <a:endParaRPr lang="en-US" sz="10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Product VP + Product AVP + BI Lead + Finance</a:t>
                      </a:r>
                      <a:endParaRPr lang="en-US" sz="10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Set the Initiative state for Scale, Fix or Sunset. Fix loops back to FRAME.</a:t>
                      </a:r>
                      <a:endParaRPr lang="en-US" sz="10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5BA9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HELP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5029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If Copilot misbehaves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69848"/>
            <a:ext cx="8229600" cy="0"/>
          </a:xfrm>
          <a:prstGeom prst="line">
            <a:avLst/>
          </a:prstGeom>
          <a:noFill/>
          <a:ln w="12700">
            <a:solidFill>
              <a:srgbClr val="A9D46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0" y="4828032"/>
            <a:ext cx="3291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PDLC Harness Runbook CANONICAL  ·  v2026-10-23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366760" y="4828032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8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554480"/>
                <a:gridCol w="2560320"/>
                <a:gridCol w="1554480"/>
                <a:gridCol w="256032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What you see</a:t>
                      </a:r>
                      <a:endParaRPr lang="en-US" sz="10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What to do</a:t>
                      </a:r>
                      <a:endParaRPr lang="en-US" sz="10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What you see</a:t>
                      </a:r>
                      <a:endParaRPr lang="en-US" sz="10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What to do</a:t>
                      </a:r>
                      <a:endParaRPr lang="en-US" sz="10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Copilot chats but edits nothing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Check the pane reads Allow editing and the brief is open from OneDrive or SharePoint.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 protected line or table changed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Reject that tracked change, then paste: "Undo your last change to [section]. Never change headings, RAPID tables, gate tables, TO-DO boxes or instruction text."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The reply ends with NEXT: x.x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Click in the Copilot box, type CONTINUE, press Enter. Repeat until the DONE line.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Copilot edited Project Identity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Reject those tracked changes and re-enter your own values.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Copilot says Word rejected its edits, or the word count stops moving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Finished edits are already saved. Reload the browser tab, open Copilot again in Allow editing. If sections were filled, paste: "CONTINUE from NEXT: x.x. Earlier sections are already filled; finish the remaining sections for this prompt from what is in this document, one edit per section." If nothing was written (Prompt 3 with Appendix C still empty), paste the whole prompt again.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 number or name with no source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Delete it and type [GAP: what · owner].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FRAME CHECK FAILED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Fix 1.1 to 1.6 yourself (or improve the sources), then run Prompt 1 again. Delete any drafted text you want redrafted first.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AI ROLE or AI Risk Tier stated as fact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Add [ASSUMPTION · low] until the Tech Lead confirms.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Copilot makes many small edits instead of one per section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Let it finish. Then paste: "From here on, write each section in one edit and each table in one edit."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The Reviewer is too polite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Paste: "Attack the strongest version. Name the mechanism. Check each metric measures the stated problem."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CONTINUE appeared inside the brief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Press Ctrl+Z until it is gone, click in the Copilot box, type CONTINUE again.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 gate shows PROCEED with no evidence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Treat it as a failed run. Ask Copilot to rerun that gate review with evidence for each line.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The “/” picker does not show a file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Open the file once, wait a minute, type “/” again. Or attach it with +.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Findings or readouts written as paragraphs in the review log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Paste Prompt 4 (Step 4).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t">
                    <a:lnL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F2A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5BA908"/>
          </a:solidFill>
          <a:ln w="12700">
            <a:solidFill>
              <a:srgbClr val="5BA90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109728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A9D4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DOCUMENT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1463040"/>
            <a:ext cx="7680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 the brief. Follow the checklists. Run the three prompts. Save. Done.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640080" y="4206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CEBC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Questions: pdlc.app/playbook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PDLC App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PDLC Harness Runbook CANONICAL v2026-10-23</dc:title>
  <dc:subject>PptxGenJS Presentation</dc:subject>
  <dc:creator>PDLC App</dc:creator>
  <cp:lastModifiedBy>PDLC App</cp:lastModifiedBy>
  <cp:revision>1</cp:revision>
  <dcterms:created xsi:type="dcterms:W3CDTF">2026-10-19T17:07:57Z</dcterms:created>
  <dcterms:modified xsi:type="dcterms:W3CDTF">2026-10-19T17:07:57Z</dcterms:modified>
</cp:coreProperties>
</file>