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PDLC 6-Step Process on one page, with the Enterprise Product Operating Model questions, DVQE, SAFe timing, Jira Align objects and Engineering ceremonies for each step.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2A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" cy="6858000"/>
          </a:xfrm>
          <a:prstGeom prst="rect">
            <a:avLst/>
          </a:prstGeom>
          <a:solidFill>
            <a:srgbClr val="5BA908"/>
          </a:solidFill>
          <a:ln w="12700">
            <a:solidFill>
              <a:srgbClr val="5BA90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68680" y="12344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A9D4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PDLC APP  ·  PDLC PLAYBOOK  ·  PROCESS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68680" y="178308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6-Step Process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>
            <a:off x="868680" y="2926080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DCEBC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FRAME to ASSESS — six steps, six stage gates, one brief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68680" y="4206240"/>
            <a:ext cx="9509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CEBC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Product Development Life Cycle (PDLC) is an AI-native product operating model that enables teams to translate well-framed customer needs and problem statements into measurement outcomes through a standardized process, artifact, and platform. Every step ends at a stage gate that the Product Leader decides, evidenced by the matching sections of the Master Product Brief.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68680" y="58064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9D4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Version 2026-10-23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5BA9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PDLC 6-STEP PROCESS  ·  CANONICAL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457200" y="5486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Six steps, six gates, one brief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161288"/>
            <a:ext cx="11277295" cy="0"/>
          </a:xfrm>
          <a:prstGeom prst="line">
            <a:avLst/>
          </a:prstGeom>
          <a:noFill/>
          <a:ln w="12700">
            <a:solidFill>
              <a:srgbClr val="A9D46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162495" y="6473952"/>
            <a:ext cx="4206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PDLC 6-Step Process CANONICAL  ·  v2026-10-23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68735" y="6473952"/>
            <a:ext cx="365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7619695" y="71323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G1–G6 </a:t>
            </a:r>
            <a:r>
              <a:rPr lang="en-US" sz="10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stage gates   </a:t>
            </a:r>
            <a:r>
              <a:rPr lang="en-US" sz="1000" b="1" dirty="0">
                <a:solidFill>
                  <a:srgbClr val="2F6B0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1.1–6.4 </a:t>
            </a:r>
            <a:r>
              <a:rPr lang="en-US" sz="1000" dirty="0">
                <a:solidFill>
                  <a:srgbClr val="2A2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brief sections</a:t>
            </a:r>
            <a:endParaRPr lang="en-US" sz="1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98448"/>
          <a:ext cx="11277295" cy="914400"/>
        </p:xfrm>
        <a:graphic>
          <a:graphicData uri="http://schemas.openxmlformats.org/drawingml/2006/table">
            <a:tbl>
              <a:tblPr/>
              <a:tblGrid>
                <a:gridCol w="1879549"/>
                <a:gridCol w="1879549"/>
                <a:gridCol w="1879549"/>
                <a:gridCol w="1879549"/>
                <a:gridCol w="1879549"/>
                <a:gridCol w="1879549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spc="200" kern="0" dirty="0">
                          <a:solidFill>
                            <a:srgbClr val="A9D46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STEP 1   </a:t>
                      </a:r>
                      <a:r>
                        <a:rPr lang="en-US" sz="1300" b="1" spc="100" kern="0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FRAME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spc="200" kern="0" dirty="0">
                          <a:solidFill>
                            <a:srgbClr val="A9D46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STEP 2   </a:t>
                      </a:r>
                      <a:r>
                        <a:rPr lang="en-US" sz="1300" b="1" spc="100" kern="0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DISCOVER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spc="200" kern="0" dirty="0">
                          <a:solidFill>
                            <a:srgbClr val="A9D46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STEP 3   </a:t>
                      </a:r>
                      <a:r>
                        <a:rPr lang="en-US" sz="1300" b="1" spc="100" kern="0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DESIGN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spc="200" kern="0" dirty="0">
                          <a:solidFill>
                            <a:srgbClr val="A9D46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STEP 4   </a:t>
                      </a:r>
                      <a:r>
                        <a:rPr lang="en-US" sz="1300" b="1" spc="100" kern="0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READY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spc="200" kern="0" dirty="0">
                          <a:solidFill>
                            <a:srgbClr val="A9D46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STEP 5   </a:t>
                      </a:r>
                      <a:r>
                        <a:rPr lang="en-US" sz="1300" b="1" spc="100" kern="0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LAUNCH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spc="200" kern="0" dirty="0">
                          <a:solidFill>
                            <a:srgbClr val="A9D46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STEP 6   </a:t>
                      </a:r>
                      <a:r>
                        <a:rPr lang="en-US" sz="1300" b="1" spc="100" kern="0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ASSESS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6B0A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i="1" dirty="0">
                          <a:solidFill>
                            <a:srgbClr val="5E6359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Problem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i="1" dirty="0">
                          <a:solidFill>
                            <a:srgbClr val="5E6359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Research → PRFAQ → Customer Archetype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i="1" dirty="0">
                          <a:solidFill>
                            <a:srgbClr val="5E6359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Solution Intent and Validation → Capability Map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i="1" dirty="0">
                          <a:solidFill>
                            <a:srgbClr val="5E6359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Roadmap → Sizing → Story Breakdown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i="1" dirty="0">
                          <a:solidFill>
                            <a:srgbClr val="5E6359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Agile → Test → Go/No-Go → Deploy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i="1" dirty="0">
                          <a:solidFill>
                            <a:srgbClr val="5E6359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Measure → KPIs → Scale / Fix / Sunset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20" b="1" spc="3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ENTERPRISE PRODUCT OPERATING MODEL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1F2A24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Is the problem worth solving?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DVQE · Validate Desirability, Viability, Quality &amp; Executability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20" b="1" spc="3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ENTERPRISE PRODUCT OPERATING MODEL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1F2A24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Is there evidence of value?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650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DVQE · Validate Desirability, Viability, Quality &amp; Executability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20" b="1" spc="3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ENTERPRISE PRODUCT OPERATING MODEL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1F2A24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Should we fund and scale? (with READY; decided at G4)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20" b="1" spc="3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ENTERPRISE PRODUCT OPERATING MODEL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1F2A24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Should we fund and scale?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20" b="1" spc="3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ENTERPRISE PRODUCT OPERATING MODEL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1F2A24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 we achieving intended outcomes?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20" b="1" spc="3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ENTERPRISE PRODUCT OPERATING MODEL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1F2A24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 we realizing value over time, or pivoting?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509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WHAT HAPPENS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▪  Who–what–why + vision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▪  Business case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▪  Measurement plan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▪  Stakeholders + RAPID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WHAT HAPPENS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▪  Press release + quote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▪  External + internal FAQ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▪  Customer archetype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▪  Customer journey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WHAT HAPPENS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▪  Insight statements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▪  Solution intent + validation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▪  Capability map + boundaries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▪  AI evaluation (if app.)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WHAT HAPPENS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▪  Roadmap + feature estimates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▪  Arch &amp; design sign-off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▪  Story breakdown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▪  Handoff to Jira / ADO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WHAT HAPPENS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▪  Legal &amp; compliance review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▪  Agile delivery (2-wk)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▪  Testing + accessibility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▪  Go/No-Go → deploy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WHAT HAPPENS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▪  KPI tracking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▪  Drift / feedback / flywheel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▪  Post-launch eval (90d)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▪  Scale / fix / sunset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STAGE GATE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G1 · Problem Approved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STAGE GATE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G2 · PRFAQ Approved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STAGE GATE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G3 · Build Ready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STAGE GATE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G4 · Product Approved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STAGE GATE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G5 · Ship Ready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STAGE GATE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G6 · Scale or Sunset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E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PRODUCT BRIEF SECTION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1.1–1.6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PRODUCT BRIEF SECTION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2.1–2.7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PRODUCT BRIEF SECTION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3.1–3.5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PRODUCT BRIEF SECTION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4.1–4.5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PRODUCT BRIEF SECTION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5.0–5.5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PRODUCT BRIEF SECTION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2F6B0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6.1–6.4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SAFe BAU TIMING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Ongoing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SAFe BAU TIMING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≥ 9 wk out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SAFe BAU TIMING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8–6 wk out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SAFe BAU TIMING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7–2 wk out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SAFe BAU TIMING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In-PI · End of PI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SAFe BAU TIMING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Every 8–12 wk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JIRA ALIGN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Initiative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JIRA ALIGN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Initiative + PRFAQ link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JIRA ALIGN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Capabilities (one per CAP)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JIRA ALIGN / AZURE DEVOPS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Features → Stories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JIRA ALIGN / AZURE DEVOPS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Stories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JIRA ALIGN / AZURE DEVOPS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Initiative: Scale / Fix / Sunset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ENGINEERING CEREMONY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Portfolio Intake Kanban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ENGINEERING CEREMONY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Weekly Portfolio Intake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ENGINEERING CEREMONY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Feature Refinement + Arch Review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ENGINEERING CEREMONY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PO Estimation · Story Breakdown · UX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ENGINEERING CEREMONY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PI Planning · Sprints · Standup · Review · Retro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650" b="1" spc="100" kern="0" dirty="0">
                          <a:solidFill>
                            <a:srgbClr val="5BA908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ENGINEERING CEREMONY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2A2A2A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Inspect &amp; Adapt + PI Retro</a:t>
                      </a:r>
                      <a:endParaRPr lang="en-US" sz="8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73152" marR="73152" marT="45720" marB="45720" anchor="t">
                    <a:lnL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E3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457200" y="6144768"/>
            <a:ext cx="6949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00" dirty="0">
                <a:solidFill>
                  <a:srgbClr val="5E635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Enterprise Product Operating Model: the five key questions and DVQE come from the Enterprise Product Operating Model (Idea to Value) and sit on top of the unchanged six-step process.  PDLC SLAs will be set after the pilot.  Section ranges match PDLC_Product_Brief_Template_CANONICAL_v2026-10-23.  ·  PDLC Playbook CANONICAL v2026-10-23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F2A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" cy="6858000"/>
          </a:xfrm>
          <a:prstGeom prst="rect">
            <a:avLst/>
          </a:prstGeom>
          <a:solidFill>
            <a:srgbClr val="5BA908"/>
          </a:solidFill>
          <a:ln w="12700">
            <a:solidFill>
              <a:srgbClr val="5BA90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68680" y="14630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A9D4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PROCESS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68680" y="1965960"/>
            <a:ext cx="10241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Six steps. Six gates. One brief that carries the evidence from FRAME to ASSESS.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868680" y="56235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CEBC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Questions: pdlc.app/playbook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PDLC App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PDLC 6-Step Process CANONICAL v2026-10-23</dc:title>
  <dc:subject>PptxGenJS Presentation</dc:subject>
  <dc:creator>PDLC App</dc:creator>
  <cp:lastModifiedBy>PDLC App</cp:lastModifiedBy>
  <cp:revision>1</cp:revision>
  <dcterms:created xsi:type="dcterms:W3CDTF">2026-10-19T17:07:56Z</dcterms:created>
  <dcterms:modified xsi:type="dcterms:W3CDTF">2026-10-19T17:07:56Z</dcterms:modified>
</cp:coreProperties>
</file>